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IBM Plex Sans"/>
      <p:regular r:id="rId45"/>
      <p:bold r:id="rId46"/>
      <p:italic r:id="rId47"/>
      <p:boldItalic r:id="rId48"/>
    </p:embeddedFont>
    <p:embeddedFont>
      <p:font typeface="Overpass"/>
      <p:regular r:id="rId49"/>
      <p:bold r:id="rId50"/>
      <p:italic r:id="rId51"/>
      <p:boldItalic r:id="rId52"/>
    </p:embeddedFont>
    <p:embeddedFont>
      <p:font typeface="IBM Plex Mono SemiBold"/>
      <p:regular r:id="rId53"/>
      <p:bold r:id="rId54"/>
      <p:italic r:id="rId55"/>
      <p:boldItalic r:id="rId56"/>
    </p:embeddedFont>
    <p:embeddedFont>
      <p:font typeface="Overpass SemiBold"/>
      <p:regular r:id="rId57"/>
      <p:bold r:id="rId58"/>
      <p:italic r:id="rId59"/>
      <p:boldItalic r:id="rId60"/>
    </p:embeddedFont>
    <p:embeddedFont>
      <p:font typeface="IBM Plex Mon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IBMPlexSans-bold.fntdata"/><Relationship Id="rId45" Type="http://schemas.openxmlformats.org/officeDocument/2006/relationships/font" Target="fonts/IBMPlex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IBMPlexSans-boldItalic.fntdata"/><Relationship Id="rId47" Type="http://schemas.openxmlformats.org/officeDocument/2006/relationships/font" Target="fonts/IBMPlexSans-italic.fntdata"/><Relationship Id="rId49" Type="http://schemas.openxmlformats.org/officeDocument/2006/relationships/font" Target="fonts/Overpas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IBMPlexMono-bold.fntdata"/><Relationship Id="rId61" Type="http://schemas.openxmlformats.org/officeDocument/2006/relationships/font" Target="fonts/IBMPlexMono-regular.fntdata"/><Relationship Id="rId20" Type="http://schemas.openxmlformats.org/officeDocument/2006/relationships/slide" Target="slides/slide15.xml"/><Relationship Id="rId64" Type="http://schemas.openxmlformats.org/officeDocument/2006/relationships/font" Target="fonts/IBMPlexMono-boldItalic.fntdata"/><Relationship Id="rId63" Type="http://schemas.openxmlformats.org/officeDocument/2006/relationships/font" Target="fonts/IBMPlexMon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verpassSemiBold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verpass-italic.fntdata"/><Relationship Id="rId50" Type="http://schemas.openxmlformats.org/officeDocument/2006/relationships/font" Target="fonts/Overpass-bold.fntdata"/><Relationship Id="rId53" Type="http://schemas.openxmlformats.org/officeDocument/2006/relationships/font" Target="fonts/IBMPlexMonoSemiBold-regular.fntdata"/><Relationship Id="rId52" Type="http://schemas.openxmlformats.org/officeDocument/2006/relationships/font" Target="fonts/Overpass-boldItalic.fntdata"/><Relationship Id="rId11" Type="http://schemas.openxmlformats.org/officeDocument/2006/relationships/slide" Target="slides/slide6.xml"/><Relationship Id="rId55" Type="http://schemas.openxmlformats.org/officeDocument/2006/relationships/font" Target="fonts/IBMPlexMonoSemiBold-italic.fntdata"/><Relationship Id="rId10" Type="http://schemas.openxmlformats.org/officeDocument/2006/relationships/slide" Target="slides/slide5.xml"/><Relationship Id="rId54" Type="http://schemas.openxmlformats.org/officeDocument/2006/relationships/font" Target="fonts/IBMPlexMonoSemiBold-bold.fntdata"/><Relationship Id="rId13" Type="http://schemas.openxmlformats.org/officeDocument/2006/relationships/slide" Target="slides/slide8.xml"/><Relationship Id="rId57" Type="http://schemas.openxmlformats.org/officeDocument/2006/relationships/font" Target="fonts/OverpassSemiBold-regular.fntdata"/><Relationship Id="rId12" Type="http://schemas.openxmlformats.org/officeDocument/2006/relationships/slide" Target="slides/slide7.xml"/><Relationship Id="rId56" Type="http://schemas.openxmlformats.org/officeDocument/2006/relationships/font" Target="fonts/IBMPlexMonoSemiBold-boldItalic.fntdata"/><Relationship Id="rId15" Type="http://schemas.openxmlformats.org/officeDocument/2006/relationships/slide" Target="slides/slide10.xml"/><Relationship Id="rId59" Type="http://schemas.openxmlformats.org/officeDocument/2006/relationships/font" Target="fonts/OverpassSemiBold-italic.fntdata"/><Relationship Id="rId14" Type="http://schemas.openxmlformats.org/officeDocument/2006/relationships/slide" Target="slides/slide9.xml"/><Relationship Id="rId58" Type="http://schemas.openxmlformats.org/officeDocument/2006/relationships/font" Target="fonts/OverpassSemi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a3dca274f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0a3dca274f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0a3dca274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0a3dca274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a3dca274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0a3dca274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a3dca274f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0a3dca274f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0a3dca274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0a3dca274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0a3dca274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0a3dca274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0a3dca274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0a3dca274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a3dca274f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0a3dca274f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0a3dca274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0a3dca274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0a3dca274f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0a3dca274f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0a4e41519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0a4e41519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0a3dca274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0a3dca274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0a3dca274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0a3dca274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0a3dca274f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0a3dca274f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0a3dca274f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0a3dca274f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0a3dca274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0a3dca274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0a3dca274f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0a3dca274f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0a3dca274f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0a3dca274f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0a3dca274f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0a3dca274f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0a3dca274f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0a3dca274f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0a3dca274f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0a3dca274f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4b78ed68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4b78ed68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0a3dca274f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0a3dca274f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0a3dca274f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0a3dca274f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0a3dca274f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0a3dca274f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0a3dca274f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0a3dca274f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61292784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61292784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44b5a3933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44b5a3933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0fb53b5eb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0fb53b5eb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602946da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1602946da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0e1a2473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10e1a2473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602946da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1602946da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a3dca274f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0a3dca274f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a3dca274f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a3dca274f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691e830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4691e830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0a3dca274f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0a3dca274f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691e830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4691e830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0fb53b5eb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0fb53b5eb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sz="28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◻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◻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◻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◻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147950"/>
            <a:ext cx="5874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◻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verpass SemiBold"/>
              <a:buNone/>
              <a:defRPr sz="21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◻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.xml"/><Relationship Id="rId10" Type="http://schemas.openxmlformats.org/officeDocument/2006/relationships/slideLayout" Target="../slideLayouts/slideLayout5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1" Type="http://schemas.openxmlformats.org/officeDocument/2006/relationships/image" Target="../media/image10.jpg"/><Relationship Id="rId2" Type="http://schemas.openxmlformats.org/officeDocument/2006/relationships/hyperlink" Target="https://twitter.com/ondrejsika" TargetMode="External"/><Relationship Id="rId3" Type="http://schemas.openxmlformats.org/officeDocument/2006/relationships/hyperlink" Target="mailto:ondrej@sika.io" TargetMode="External"/><Relationship Id="rId4" Type="http://schemas.openxmlformats.org/officeDocument/2006/relationships/hyperlink" Target="https://sika.io" TargetMode="External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1.xml"/><Relationship Id="rId5" Type="http://schemas.openxmlformats.org/officeDocument/2006/relationships/hyperlink" Target="https://linkedin.com/in/ondrejsika" TargetMode="External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2500"/>
              <a:buFont typeface="IBM Plex Mono"/>
              <a:buNone/>
              <a:defRPr b="1" sz="2500">
                <a:solidFill>
                  <a:srgbClr val="E1E1E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8BFB0"/>
              </a:buClr>
              <a:buSzPts val="1800"/>
              <a:buFont typeface="IBM Plex Sans"/>
              <a:buChar char="■"/>
              <a:defRPr sz="1800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◻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E1E1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>
            <p:ph idx="2" type="title"/>
          </p:nvPr>
        </p:nvSpPr>
        <p:spPr>
          <a:xfrm>
            <a:off x="311700" y="703375"/>
            <a:ext cx="70338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08080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/>
        </p:nvSpPr>
        <p:spPr>
          <a:xfrm>
            <a:off x="311700" y="4663225"/>
            <a:ext cx="1091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1E1E1"/>
                </a:solidFill>
                <a:uFill>
                  <a:noFill/>
                </a:uFill>
                <a:latin typeface="IBM Plex Mono SemiBold"/>
                <a:ea typeface="IBM Plex Mono SemiBold"/>
                <a:cs typeface="IBM Plex Mono SemiBold"/>
                <a:sym typeface="IBM Plex Mono SemiBo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@ondrejsika</a:t>
            </a:r>
            <a:endParaRPr sz="900">
              <a:solidFill>
                <a:srgbClr val="E1E1E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1249500" y="4663225"/>
            <a:ext cx="11928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hlink"/>
                </a:solidFill>
                <a:uFill>
                  <a:noFill/>
                </a:uFill>
                <a:latin typeface="IBM Plex Mono SemiBold"/>
                <a:ea typeface="IBM Plex Mono SemiBold"/>
                <a:cs typeface="IBM Plex Mono SemiBold"/>
                <a:sym typeface="IBM Plex Mono SemiBold"/>
                <a:hlinkClick r:id="rId3"/>
              </a:rPr>
              <a:t>ondrej@sika.io</a:t>
            </a:r>
            <a:endParaRPr sz="900">
              <a:solidFill>
                <a:srgbClr val="E1E1E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2375925" y="4663225"/>
            <a:ext cx="9963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hlink"/>
                </a:solidFill>
                <a:uFill>
                  <a:noFill/>
                </a:uFill>
                <a:latin typeface="IBM Plex Mono SemiBold"/>
                <a:ea typeface="IBM Plex Mono SemiBold"/>
                <a:cs typeface="IBM Plex Mono SemiBold"/>
                <a:sym typeface="IBM Plex Mono SemiBold"/>
                <a:hlinkClick r:id="rId4"/>
              </a:rPr>
              <a:t>sika.io</a:t>
            </a:r>
            <a:endParaRPr sz="900">
              <a:solidFill>
                <a:srgbClr val="E1E1E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3002225" y="4663250"/>
            <a:ext cx="12951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hlink"/>
                </a:solidFill>
                <a:uFill>
                  <a:noFill/>
                </a:uFill>
                <a:latin typeface="IBM Plex Mono"/>
                <a:ea typeface="IBM Plex Mono"/>
                <a:cs typeface="IBM Plex Mono"/>
                <a:sym typeface="IBM Plex Mono"/>
                <a:hlinkClick r:id="rId5"/>
              </a:rPr>
              <a:t>/in/ondrejsika</a:t>
            </a:r>
            <a:endParaRPr b="1" sz="900">
              <a:solidFill>
                <a:srgbClr val="E1E1E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2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ondrej@sika.io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9.png"/><Relationship Id="rId13" Type="http://schemas.openxmlformats.org/officeDocument/2006/relationships/image" Target="../media/image31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5" Type="http://schemas.openxmlformats.org/officeDocument/2006/relationships/image" Target="../media/image35.png"/><Relationship Id="rId14" Type="http://schemas.openxmlformats.org/officeDocument/2006/relationships/image" Target="../media/image22.png"/><Relationship Id="rId16" Type="http://schemas.openxmlformats.org/officeDocument/2006/relationships/image" Target="../media/image21.png"/><Relationship Id="rId5" Type="http://schemas.openxmlformats.org/officeDocument/2006/relationships/image" Target="../media/image1.pn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int128/kubelogin" TargetMode="External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oauth2-proxy/oauth2-proxy" TargetMode="External"/><Relationship Id="rId4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311700" y="3023225"/>
            <a:ext cx="8520600" cy="160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Ondřej Šika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</a:rPr>
              <a:t>Freelance &amp; SikaLabs s.r.o.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ondrej@sika.io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</a:rPr>
              <a:t>@ondrejsika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</a:rPr>
              <a:t>Kubernetes Community Days Czech &amp; Slovak 2023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</a:rPr>
              <a:t>Bratislava </a:t>
            </a:r>
            <a:r>
              <a:rPr lang="en" sz="1100">
                <a:solidFill>
                  <a:srgbClr val="FFFFFF"/>
                </a:solidFill>
              </a:rPr>
              <a:t>SK, 19. 5. 2023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05" name="Google Shape;105;p25"/>
          <p:cNvSpPr txBox="1"/>
          <p:nvPr>
            <p:ph type="ctrTitle"/>
          </p:nvPr>
        </p:nvSpPr>
        <p:spPr>
          <a:xfrm>
            <a:off x="311700" y="469250"/>
            <a:ext cx="8520600" cy="23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100">
                <a:solidFill>
                  <a:schemeClr val="lt1"/>
                </a:solidFill>
              </a:rPr>
              <a:t>Open Source</a:t>
            </a:r>
            <a:endParaRPr sz="4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100">
                <a:solidFill>
                  <a:schemeClr val="lt1"/>
                </a:solidFill>
              </a:rPr>
              <a:t>Kubernetes</a:t>
            </a:r>
            <a:endParaRPr sz="4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100">
                <a:solidFill>
                  <a:schemeClr val="lt1"/>
                </a:solidFill>
              </a:rPr>
              <a:t>Stack</a:t>
            </a:r>
            <a:endParaRPr sz="4100">
              <a:solidFill>
                <a:schemeClr val="lt1"/>
              </a:solidFill>
            </a:endParaRPr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2375" y="1152850"/>
            <a:ext cx="3895025" cy="39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3049" y="222025"/>
            <a:ext cx="2466424" cy="246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8151" y="117213"/>
            <a:ext cx="646277" cy="64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1925" y="342950"/>
            <a:ext cx="979200" cy="9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5225" y="2249475"/>
            <a:ext cx="922775" cy="9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60075" y="3289275"/>
            <a:ext cx="1194511" cy="97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80300" y="2759587"/>
            <a:ext cx="890052" cy="890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2929697" y="2603988"/>
            <a:ext cx="830377" cy="83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18375" y="1482450"/>
            <a:ext cx="1885164" cy="11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650" y="152400"/>
            <a:ext cx="65626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175" name="Google Shape;1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650" y="286175"/>
            <a:ext cx="1020650" cy="10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3353" y="1158695"/>
            <a:ext cx="2917298" cy="282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0025" y="3422513"/>
            <a:ext cx="1408125" cy="14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4026" y="2225738"/>
            <a:ext cx="1020650" cy="10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8050" y="2829751"/>
            <a:ext cx="1085624" cy="12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71500" y="231575"/>
            <a:ext cx="1130975" cy="9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4400" y="624775"/>
            <a:ext cx="927125" cy="9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02025" y="231576"/>
            <a:ext cx="2390627" cy="8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56450" y="1420475"/>
            <a:ext cx="1356250" cy="13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92650" y="1420487"/>
            <a:ext cx="1207025" cy="12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861513" y="2903825"/>
            <a:ext cx="1263025" cy="12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84500" y="1940263"/>
            <a:ext cx="1263000" cy="12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957400" y="991525"/>
            <a:ext cx="1020650" cy="10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-510725" y="3203285"/>
            <a:ext cx="3248275" cy="1932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RKE2 - Rancher Kubernetes Engine</a:t>
            </a:r>
            <a:endParaRPr/>
          </a:p>
        </p:txBody>
      </p:sp>
      <p:sp>
        <p:nvSpPr>
          <p:cNvPr id="194" name="Google Shape;194;p36"/>
          <p:cNvSpPr txBox="1"/>
          <p:nvPr>
            <p:ph idx="1" type="body"/>
          </p:nvPr>
        </p:nvSpPr>
        <p:spPr>
          <a:xfrm>
            <a:off x="311700" y="1152475"/>
            <a:ext cx="521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Kubernetes Engine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 svůj běh potřebujeme pouze VMs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Jednoduchý setup včetně HA řešení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Lze použít Cloud Init, Gobble, Ansible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Vhodné do On-Prem i do Cloudu</a:t>
            </a:r>
            <a:endParaRPr sz="1800"/>
          </a:p>
        </p:txBody>
      </p:sp>
      <p:sp>
        <p:nvSpPr>
          <p:cNvPr id="195" name="Google Shape;195;p36"/>
          <p:cNvSpPr txBox="1"/>
          <p:nvPr>
            <p:ph idx="2" type="body"/>
          </p:nvPr>
        </p:nvSpPr>
        <p:spPr>
          <a:xfrm>
            <a:off x="5933575" y="1152475"/>
            <a:ext cx="289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700" y="1152475"/>
            <a:ext cx="2898599" cy="2376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Haproxy</a:t>
            </a:r>
            <a:endParaRPr/>
          </a:p>
        </p:txBody>
      </p:sp>
      <p:sp>
        <p:nvSpPr>
          <p:cNvPr id="202" name="Google Shape;202;p37"/>
          <p:cNvSpPr txBox="1"/>
          <p:nvPr>
            <p:ph idx="1" type="body"/>
          </p:nvPr>
        </p:nvSpPr>
        <p:spPr>
          <a:xfrm>
            <a:off x="311700" y="1152475"/>
            <a:ext cx="521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Proxy zajišťující load balancing a ingress do Kubernetes clusteru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Nutné v on-premise řešení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 cloudu může být nahrazena cloudovým load balancerem jako je AWS NLB nebo Azure Load Balancer</a:t>
            </a:r>
            <a:endParaRPr sz="1800"/>
          </a:p>
        </p:txBody>
      </p:sp>
      <p:sp>
        <p:nvSpPr>
          <p:cNvPr id="203" name="Google Shape;203;p37"/>
          <p:cNvSpPr txBox="1"/>
          <p:nvPr>
            <p:ph idx="2" type="body"/>
          </p:nvPr>
        </p:nvSpPr>
        <p:spPr>
          <a:xfrm>
            <a:off x="5933575" y="1152475"/>
            <a:ext cx="289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750" y="926125"/>
            <a:ext cx="601980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Ingress Nginx Controller</a:t>
            </a:r>
            <a:endParaRPr/>
          </a:p>
        </p:txBody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311700" y="1152475"/>
            <a:ext cx="521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Umožňuje nám vystavovat aplikace pomocí Ingress objektu (L7 proxy)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Není potřeba  používat service type LoadBalancer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Nejrozšířenější Ingress controller - de facto standard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Přímo od vývojářů Kubernetes</a:t>
            </a:r>
            <a:endParaRPr sz="1800"/>
          </a:p>
        </p:txBody>
      </p:sp>
      <p:sp>
        <p:nvSpPr>
          <p:cNvPr id="211" name="Google Shape;211;p38"/>
          <p:cNvSpPr txBox="1"/>
          <p:nvPr>
            <p:ph idx="2" type="body"/>
          </p:nvPr>
        </p:nvSpPr>
        <p:spPr>
          <a:xfrm>
            <a:off x="5933575" y="1152475"/>
            <a:ext cx="289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700" y="1152475"/>
            <a:ext cx="2898602" cy="973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Cert Manager</a:t>
            </a:r>
            <a:endParaRPr/>
          </a:p>
        </p:txBody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311700" y="1152475"/>
            <a:ext cx="521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Umožňuje nám vystavovat TLS </a:t>
            </a:r>
            <a:r>
              <a:rPr lang="en" sz="1800">
                <a:solidFill>
                  <a:schemeClr val="hlink"/>
                </a:solidFill>
              </a:rPr>
              <a:t>certifikáty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Primárně pro Ingress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Podpora Let's Encrypt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HTTP i DNS Challenge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Funguje i za VPN</a:t>
            </a:r>
            <a:endParaRPr sz="1800">
              <a:solidFill>
                <a:schemeClr val="hlink"/>
              </a:solidFill>
            </a:endParaRPr>
          </a:p>
        </p:txBody>
      </p:sp>
      <p:sp>
        <p:nvSpPr>
          <p:cNvPr id="219" name="Google Shape;219;p39"/>
          <p:cNvSpPr txBox="1"/>
          <p:nvPr>
            <p:ph idx="2" type="body"/>
          </p:nvPr>
        </p:nvSpPr>
        <p:spPr>
          <a:xfrm>
            <a:off x="5933575" y="1152475"/>
            <a:ext cx="289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700" y="1152475"/>
            <a:ext cx="2898600" cy="28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ArgoCD</a:t>
            </a:r>
            <a:endParaRPr/>
          </a:p>
        </p:txBody>
      </p:sp>
      <p:sp>
        <p:nvSpPr>
          <p:cNvPr id="226" name="Google Shape;226;p40"/>
          <p:cNvSpPr txBox="1"/>
          <p:nvPr>
            <p:ph idx="1" type="body"/>
          </p:nvPr>
        </p:nvSpPr>
        <p:spPr>
          <a:xfrm>
            <a:off x="311700" y="1152475"/>
            <a:ext cx="521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Populární CD pro Kubernetes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GitOps přístup - vše, co je nasazené, je nasazené z Gitu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Podpora SSO pomocí Keycloaku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Pull metoda - není potřeba žádné CI na straně Gitlabu / Githubu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Není potřeba konfigurovat connection ke clusteru na Githubu / Gitlabu</a:t>
            </a:r>
            <a:endParaRPr sz="1800">
              <a:solidFill>
                <a:schemeClr val="hlink"/>
              </a:solidFill>
            </a:endParaRPr>
          </a:p>
        </p:txBody>
      </p:sp>
      <p:sp>
        <p:nvSpPr>
          <p:cNvPr id="227" name="Google Shape;227;p40"/>
          <p:cNvSpPr txBox="1"/>
          <p:nvPr>
            <p:ph idx="2" type="body"/>
          </p:nvPr>
        </p:nvSpPr>
        <p:spPr>
          <a:xfrm>
            <a:off x="5933575" y="1152475"/>
            <a:ext cx="289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575" y="1152488"/>
            <a:ext cx="2898600" cy="28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idx="1" type="body"/>
          </p:nvPr>
        </p:nvSpPr>
        <p:spPr>
          <a:xfrm>
            <a:off x="311700" y="1152475"/>
            <a:ext cx="521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Storage pro Kubernetes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Čistě Kubernetes (RKE2) nemá by default žádnou storage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HA &amp; Distribuovaná storage (jako Ceph)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Jednoduchý setup, aktualizace a provoz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Umožňuje vytvářet PVC</a:t>
            </a:r>
            <a:endParaRPr sz="1800">
              <a:solidFill>
                <a:schemeClr val="hlink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-"/>
            </a:pPr>
            <a:r>
              <a:rPr lang="en" sz="1600">
                <a:solidFill>
                  <a:schemeClr val="hlink"/>
                </a:solidFill>
              </a:rPr>
              <a:t>ReadWriteOnce - Vhodné pro DB, Minio, …</a:t>
            </a:r>
            <a:endParaRPr sz="1600">
              <a:solidFill>
                <a:schemeClr val="hlink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600"/>
              <a:buChar char="-"/>
            </a:pPr>
            <a:r>
              <a:rPr lang="en" sz="1600">
                <a:solidFill>
                  <a:schemeClr val="hlink"/>
                </a:solidFill>
              </a:rPr>
              <a:t>ReadWriteMany - Vhodné pro soubory aplikací</a:t>
            </a:r>
            <a:endParaRPr sz="16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Podpora automatického zálohování do S3 a NFS</a:t>
            </a:r>
            <a:endParaRPr sz="1800">
              <a:solidFill>
                <a:schemeClr val="hlink"/>
              </a:solidFill>
            </a:endParaRPr>
          </a:p>
        </p:txBody>
      </p:sp>
      <p:sp>
        <p:nvSpPr>
          <p:cNvPr id="239" name="Google Shape;239;p4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Longhorn</a:t>
            </a:r>
            <a:endParaRPr/>
          </a:p>
        </p:txBody>
      </p:sp>
      <p:sp>
        <p:nvSpPr>
          <p:cNvPr id="240" name="Google Shape;240;p42"/>
          <p:cNvSpPr txBox="1"/>
          <p:nvPr>
            <p:ph idx="2" type="body"/>
          </p:nvPr>
        </p:nvSpPr>
        <p:spPr>
          <a:xfrm>
            <a:off x="5933575" y="1152475"/>
            <a:ext cx="289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576" y="854200"/>
            <a:ext cx="2898600" cy="28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Ondřej</a:t>
            </a:r>
            <a:r>
              <a:rPr lang="en"/>
              <a:t> Šika</a:t>
            </a:r>
            <a:endParaRPr/>
          </a:p>
        </p:txBody>
      </p:sp>
      <p:sp>
        <p:nvSpPr>
          <p:cNvPr id="120" name="Google Shape;120;p26"/>
          <p:cNvSpPr txBox="1"/>
          <p:nvPr>
            <p:ph idx="1" type="body"/>
          </p:nvPr>
        </p:nvSpPr>
        <p:spPr>
          <a:xfrm>
            <a:off x="311700" y="777950"/>
            <a:ext cx="4608600" cy="3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Jsem DevOps lektor, architekt a konzultant z Prahy.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Navrhnu a implementuji Vám na míru DevOps architekturu od verzování v Gitu po provoz v Cloudu.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Dělám populární školení, kde své znalosti předávám tak, abyste si mohli vše udělat sami a bez zbytečných přešlapů a slepých cest.</a:t>
            </a:r>
            <a:endParaRPr/>
          </a:p>
        </p:txBody>
      </p:sp>
      <p:pic>
        <p:nvPicPr>
          <p:cNvPr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2" y="-1"/>
            <a:ext cx="385764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idx="1" type="body"/>
          </p:nvPr>
        </p:nvSpPr>
        <p:spPr>
          <a:xfrm>
            <a:off x="311700" y="1152475"/>
            <a:ext cx="521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Vlastní SSO (single sign on)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Podpora v Kubernetes - kubectl za SSO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SSO do celého </a:t>
            </a:r>
            <a:r>
              <a:rPr lang="en" sz="1800">
                <a:solidFill>
                  <a:schemeClr val="hlink"/>
                </a:solidFill>
              </a:rPr>
              <a:t>stacku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ArgoCD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Grafana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Prometheus (za Oauth2 Proxy)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Možnost správy pomocí Terraformu</a:t>
            </a:r>
            <a:endParaRPr sz="1800">
              <a:solidFill>
                <a:schemeClr val="hlink"/>
              </a:solidFill>
            </a:endParaRPr>
          </a:p>
        </p:txBody>
      </p:sp>
      <p:sp>
        <p:nvSpPr>
          <p:cNvPr id="252" name="Google Shape;252;p4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Keycloak SSO</a:t>
            </a:r>
            <a:endParaRPr/>
          </a:p>
        </p:txBody>
      </p:sp>
      <p:sp>
        <p:nvSpPr>
          <p:cNvPr id="253" name="Google Shape;253;p44"/>
          <p:cNvSpPr txBox="1"/>
          <p:nvPr>
            <p:ph idx="2" type="body"/>
          </p:nvPr>
        </p:nvSpPr>
        <p:spPr>
          <a:xfrm>
            <a:off x="5933575" y="1152475"/>
            <a:ext cx="289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575" y="1152475"/>
            <a:ext cx="2898600" cy="28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idx="1" type="body"/>
          </p:nvPr>
        </p:nvSpPr>
        <p:spPr>
          <a:xfrm>
            <a:off x="311700" y="1152475"/>
            <a:ext cx="521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Plugin do kubectl ktery umožňuje přihlášení pomocí OIDC (Keycloak SSO)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Správa uživatelů možná na úrovni Keycloaku 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b="1" lang="en" sz="1800" u="sng">
                <a:solidFill>
                  <a:schemeClr val="hlink"/>
                </a:solidFill>
                <a:hlinkClick r:id="rId3"/>
              </a:rPr>
              <a:t>https://github.com/int128/kubelogin</a:t>
            </a:r>
            <a:r>
              <a:rPr b="1" lang="en" sz="1800">
                <a:solidFill>
                  <a:schemeClr val="hlink"/>
                </a:solidFill>
              </a:rPr>
              <a:t> </a:t>
            </a:r>
            <a:endParaRPr b="1" sz="1800">
              <a:solidFill>
                <a:schemeClr val="hlink"/>
              </a:solidFill>
            </a:endParaRPr>
          </a:p>
        </p:txBody>
      </p:sp>
      <p:sp>
        <p:nvSpPr>
          <p:cNvPr id="265" name="Google Shape;265;p4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Kubectl OIDC Login</a:t>
            </a:r>
            <a:endParaRPr/>
          </a:p>
        </p:txBody>
      </p:sp>
      <p:sp>
        <p:nvSpPr>
          <p:cNvPr id="266" name="Google Shape;266;p46"/>
          <p:cNvSpPr txBox="1"/>
          <p:nvPr>
            <p:ph idx="2" type="body"/>
          </p:nvPr>
        </p:nvSpPr>
        <p:spPr>
          <a:xfrm>
            <a:off x="5933575" y="1152475"/>
            <a:ext cx="289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3700" y="1152475"/>
            <a:ext cx="2898600" cy="28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700" y="152400"/>
            <a:ext cx="707860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 txBox="1"/>
          <p:nvPr>
            <p:ph idx="1" type="body"/>
          </p:nvPr>
        </p:nvSpPr>
        <p:spPr>
          <a:xfrm>
            <a:off x="311700" y="1109875"/>
            <a:ext cx="521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Umožní nám schovat konkrétní služby / endpointy za SSO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Kromě Keycloaku (vlastního OIDC) umí i Google, Github, …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b="1" lang="en" sz="1800" u="sng">
                <a:solidFill>
                  <a:schemeClr val="hlink"/>
                </a:solidFill>
                <a:hlinkClick r:id="rId3"/>
              </a:rPr>
              <a:t>https://github.com/oauth2-proxy/oauth2-proxy</a:t>
            </a:r>
            <a:r>
              <a:rPr b="1" lang="en" sz="1800">
                <a:solidFill>
                  <a:schemeClr val="hlink"/>
                </a:solidFill>
              </a:rPr>
              <a:t> </a:t>
            </a:r>
            <a:endParaRPr b="1" sz="1800">
              <a:solidFill>
                <a:schemeClr val="hlink"/>
              </a:solidFill>
            </a:endParaRPr>
          </a:p>
        </p:txBody>
      </p:sp>
      <p:sp>
        <p:nvSpPr>
          <p:cNvPr id="278" name="Google Shape;278;p4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Oauth2 Proxy</a:t>
            </a:r>
            <a:endParaRPr/>
          </a:p>
        </p:txBody>
      </p:sp>
      <p:sp>
        <p:nvSpPr>
          <p:cNvPr id="279" name="Google Shape;279;p48"/>
          <p:cNvSpPr txBox="1"/>
          <p:nvPr>
            <p:ph idx="2" type="body"/>
          </p:nvPr>
        </p:nvSpPr>
        <p:spPr>
          <a:xfrm>
            <a:off x="5933575" y="1152475"/>
            <a:ext cx="289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3684" y="1152475"/>
            <a:ext cx="2898600" cy="2898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888" y="1457325"/>
            <a:ext cx="4848225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/>
          <p:nvPr>
            <p:ph idx="1" type="body"/>
          </p:nvPr>
        </p:nvSpPr>
        <p:spPr>
          <a:xfrm>
            <a:off x="311700" y="1152475"/>
            <a:ext cx="521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Skládá se z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Prometheus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Alert Manager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Grafana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Obsahuje defaultní konfiguraci</a:t>
            </a:r>
            <a:endParaRPr sz="1800">
              <a:solidFill>
                <a:schemeClr val="hlink"/>
              </a:solidFill>
            </a:endParaRPr>
          </a:p>
        </p:txBody>
      </p:sp>
      <p:sp>
        <p:nvSpPr>
          <p:cNvPr id="291" name="Google Shape;291;p5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Kube Prometheus Stack</a:t>
            </a:r>
            <a:endParaRPr/>
          </a:p>
        </p:txBody>
      </p:sp>
      <p:sp>
        <p:nvSpPr>
          <p:cNvPr id="292" name="Google Shape;292;p50"/>
          <p:cNvSpPr txBox="1"/>
          <p:nvPr>
            <p:ph idx="2" type="body"/>
          </p:nvPr>
        </p:nvSpPr>
        <p:spPr>
          <a:xfrm>
            <a:off x="5933575" y="1152475"/>
            <a:ext cx="289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575" y="1152475"/>
            <a:ext cx="2898600" cy="28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1"/>
          <p:cNvSpPr txBox="1"/>
          <p:nvPr>
            <p:ph idx="1" type="body"/>
          </p:nvPr>
        </p:nvSpPr>
        <p:spPr>
          <a:xfrm>
            <a:off x="311700" y="1152475"/>
            <a:ext cx="521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Sběr metrických dat z clusteru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White box monitoring</a:t>
            </a:r>
            <a:endParaRPr sz="1800">
              <a:solidFill>
                <a:schemeClr val="hlink"/>
              </a:solidFill>
            </a:endParaRPr>
          </a:p>
        </p:txBody>
      </p:sp>
      <p:sp>
        <p:nvSpPr>
          <p:cNvPr id="299" name="Google Shape;299;p5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Prometheus</a:t>
            </a:r>
            <a:endParaRPr/>
          </a:p>
        </p:txBody>
      </p:sp>
      <p:sp>
        <p:nvSpPr>
          <p:cNvPr id="300" name="Google Shape;300;p51"/>
          <p:cNvSpPr txBox="1"/>
          <p:nvPr>
            <p:ph idx="2" type="body"/>
          </p:nvPr>
        </p:nvSpPr>
        <p:spPr>
          <a:xfrm>
            <a:off x="5933575" y="1152475"/>
            <a:ext cx="289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575" y="1152475"/>
            <a:ext cx="2898600" cy="290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>
            <p:ph idx="1" type="body"/>
          </p:nvPr>
        </p:nvSpPr>
        <p:spPr>
          <a:xfrm>
            <a:off x="311700" y="1152475"/>
            <a:ext cx="521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Vizualizace metických dat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Přístup k logům - z Lokiho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Podporuje SSO (z Keycloaku)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Umožňuje řízení přístupu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Správa pomocí Terraformu</a:t>
            </a:r>
            <a:endParaRPr sz="1800">
              <a:solidFill>
                <a:schemeClr val="hlink"/>
              </a:solidFill>
            </a:endParaRPr>
          </a:p>
        </p:txBody>
      </p:sp>
      <p:sp>
        <p:nvSpPr>
          <p:cNvPr id="312" name="Google Shape;312;p5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Grafana</a:t>
            </a:r>
            <a:endParaRPr/>
          </a:p>
        </p:txBody>
      </p:sp>
      <p:sp>
        <p:nvSpPr>
          <p:cNvPr id="313" name="Google Shape;313;p53"/>
          <p:cNvSpPr txBox="1"/>
          <p:nvPr>
            <p:ph idx="2" type="body"/>
          </p:nvPr>
        </p:nvSpPr>
        <p:spPr>
          <a:xfrm>
            <a:off x="5933575" y="1152475"/>
            <a:ext cx="289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576" y="1152474"/>
            <a:ext cx="2898599" cy="322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Můj Open Source DevOps Stack</a:t>
            </a:r>
            <a:endParaRPr sz="3000"/>
          </a:p>
        </p:txBody>
      </p:sp>
      <p:sp>
        <p:nvSpPr>
          <p:cNvPr id="127" name="Google Shape;127;p27"/>
          <p:cNvSpPr txBox="1"/>
          <p:nvPr>
            <p:ph idx="1" type="body"/>
          </p:nvPr>
        </p:nvSpPr>
        <p:spPr>
          <a:xfrm>
            <a:off x="311700" y="927127"/>
            <a:ext cx="79290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Git, Gitlab, Github - Versioning &amp; Collaboration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Gitlab CI, </a:t>
            </a:r>
            <a:r>
              <a:rPr b="1" lang="en"/>
              <a:t>ArgoCD</a:t>
            </a:r>
            <a:r>
              <a:rPr lang="en"/>
              <a:t> - Continuous Integration, </a:t>
            </a:r>
            <a:r>
              <a:rPr lang="en">
                <a:solidFill>
                  <a:schemeClr val="hlink"/>
                </a:solidFill>
              </a:rPr>
              <a:t>Continuous Deployment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Docker</a:t>
            </a:r>
            <a:r>
              <a:rPr lang="en"/>
              <a:t>, </a:t>
            </a:r>
            <a:r>
              <a:rPr b="1" lang="en"/>
              <a:t>Kubernetes</a:t>
            </a:r>
            <a:r>
              <a:rPr lang="en"/>
              <a:t> - Containers &amp; Orchestration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RKE2</a:t>
            </a:r>
            <a:r>
              <a:rPr lang="en"/>
              <a:t> &amp; Rancher - Kubernetes Provisioning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Terraform</a:t>
            </a:r>
            <a:r>
              <a:rPr lang="en"/>
              <a:t> - Infrastructure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Gobble - Configuration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Prometheus</a:t>
            </a:r>
            <a:r>
              <a:rPr lang="en"/>
              <a:t>, </a:t>
            </a:r>
            <a:r>
              <a:rPr b="1" lang="en"/>
              <a:t>Grafana</a:t>
            </a:r>
            <a:r>
              <a:rPr lang="en"/>
              <a:t> - Monitoring Stack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Elastic Stack / </a:t>
            </a:r>
            <a:r>
              <a:rPr b="1" lang="en"/>
              <a:t>Loki</a:t>
            </a:r>
            <a:r>
              <a:rPr lang="en"/>
              <a:t> - Log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DigitalOcean, AWS, VMWare, Proxmox - Public or Private Cloud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Ceph, </a:t>
            </a:r>
            <a:r>
              <a:rPr b="1" lang="en"/>
              <a:t>Longhorn</a:t>
            </a:r>
            <a:r>
              <a:rPr lang="en"/>
              <a:t> - On Premise Storage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Tergum - Backups, DR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 txBox="1"/>
          <p:nvPr>
            <p:ph idx="1" type="body"/>
          </p:nvPr>
        </p:nvSpPr>
        <p:spPr>
          <a:xfrm>
            <a:off x="311700" y="1152475"/>
            <a:ext cx="521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Platforma na ukládání logů (od Grafany)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Lightweight</a:t>
            </a:r>
            <a:r>
              <a:rPr lang="en" sz="1800">
                <a:solidFill>
                  <a:schemeClr val="hlink"/>
                </a:solidFill>
              </a:rPr>
              <a:t> (oproti Elastic Stacku)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Umožňuje mít data v S3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Integrace / UI v Grafane</a:t>
            </a:r>
            <a:endParaRPr sz="1800">
              <a:solidFill>
                <a:schemeClr val="hlink"/>
              </a:solidFill>
            </a:endParaRPr>
          </a:p>
        </p:txBody>
      </p:sp>
      <p:sp>
        <p:nvSpPr>
          <p:cNvPr id="325" name="Google Shape;325;p5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Loki</a:t>
            </a:r>
            <a:endParaRPr/>
          </a:p>
        </p:txBody>
      </p:sp>
      <p:sp>
        <p:nvSpPr>
          <p:cNvPr id="326" name="Google Shape;326;p55"/>
          <p:cNvSpPr txBox="1"/>
          <p:nvPr>
            <p:ph idx="2" type="body"/>
          </p:nvPr>
        </p:nvSpPr>
        <p:spPr>
          <a:xfrm>
            <a:off x="5933575" y="1152475"/>
            <a:ext cx="289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574" y="1152498"/>
            <a:ext cx="2898600" cy="28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7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A mohli bychom pokračovat …</a:t>
            </a:r>
            <a:endParaRPr b="1" sz="5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8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Demo time 🎉🎉</a:t>
            </a:r>
            <a:endParaRPr b="1" sz="5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9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Závěr</a:t>
            </a:r>
            <a:endParaRPr b="1" sz="5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Open Source Kubernetes Stack</a:t>
            </a:r>
            <a:endParaRPr sz="3000"/>
          </a:p>
        </p:txBody>
      </p:sp>
      <p:sp>
        <p:nvSpPr>
          <p:cNvPr id="356" name="Google Shape;356;p60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chemeClr val="hlink"/>
                </a:solidFill>
              </a:rPr>
              <a:t>Z open source nástrojů se dá poskládat robustní Kubernetes stack</a:t>
            </a:r>
            <a:endParaRPr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>
                <a:solidFill>
                  <a:schemeClr val="hlink"/>
                </a:solidFill>
              </a:rPr>
              <a:t>Platforma je nezávislá na </a:t>
            </a:r>
            <a:r>
              <a:rPr lang="en">
                <a:solidFill>
                  <a:schemeClr val="hlink"/>
                </a:solidFill>
              </a:rPr>
              <a:t>prostředí, kde ji provozujeme</a:t>
            </a:r>
            <a:endParaRPr>
              <a:solidFill>
                <a:schemeClr val="hlink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-"/>
            </a:pPr>
            <a:r>
              <a:rPr lang="en">
                <a:solidFill>
                  <a:schemeClr val="hlink"/>
                </a:solidFill>
              </a:rPr>
              <a:t>Bare metal</a:t>
            </a:r>
            <a:endParaRPr>
              <a:solidFill>
                <a:schemeClr val="hlink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-"/>
            </a:pPr>
            <a:r>
              <a:rPr lang="en">
                <a:solidFill>
                  <a:schemeClr val="hlink"/>
                </a:solidFill>
              </a:rPr>
              <a:t>Privatni Cloud - VMWare, OpenStack, …</a:t>
            </a:r>
            <a:endParaRPr>
              <a:solidFill>
                <a:schemeClr val="hlink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Char char="-"/>
            </a:pPr>
            <a:r>
              <a:rPr lang="en">
                <a:solidFill>
                  <a:schemeClr val="hlink"/>
                </a:solidFill>
              </a:rPr>
              <a:t>Public Cloud - AWS, Azure, DigitalOcean, …</a:t>
            </a:r>
            <a:endParaRPr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>
                <a:solidFill>
                  <a:schemeClr val="hlink"/>
                </a:solidFill>
              </a:rPr>
              <a:t>Obsahuje vše, co potřebujete pro day-to-day Kubernetes operation</a:t>
            </a:r>
            <a:endParaRPr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>
                <a:solidFill>
                  <a:schemeClr val="hlink"/>
                </a:solidFill>
              </a:rPr>
              <a:t>Vhodné pro produkční nasazení - technologie jsou prověřené</a:t>
            </a:r>
            <a:endParaRPr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>
                <a:solidFill>
                  <a:schemeClr val="hlink"/>
                </a:solidFill>
              </a:rPr>
              <a:t>Vše se dá spravovat z kódu (GitOps) - ArgoCD + Terraform</a:t>
            </a:r>
            <a:endParaRPr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61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500"/>
              <a:t>Díky za pozornost</a:t>
            </a:r>
            <a:endParaRPr b="1" sz="75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62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500"/>
              <a:t>Otázky?</a:t>
            </a:r>
            <a:endParaRPr b="1" sz="75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3"/>
          <p:cNvSpPr txBox="1"/>
          <p:nvPr>
            <p:ph type="title"/>
          </p:nvPr>
        </p:nvSpPr>
        <p:spPr>
          <a:xfrm>
            <a:off x="283100" y="346650"/>
            <a:ext cx="8518200" cy="42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rgbClr val="FFFFFF"/>
                </a:solidFill>
              </a:rPr>
              <a:t>Email</a:t>
            </a:r>
            <a:br>
              <a:rPr lang="en">
                <a:solidFill>
                  <a:srgbClr val="FFFFFF"/>
                </a:solidFill>
              </a:rPr>
            </a:br>
            <a:r>
              <a:rPr lang="en" sz="3800">
                <a:solidFill>
                  <a:srgbClr val="FFFFFF"/>
                </a:solidFill>
              </a:rPr>
              <a:t>ondrej@sika.io</a:t>
            </a:r>
            <a:endParaRPr sz="3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chemeClr val="lt1"/>
                </a:solidFill>
              </a:rPr>
              <a:t>Twitter</a:t>
            </a:r>
            <a:endParaRPr b="0"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</a:rPr>
              <a:t>@ondrejsika</a:t>
            </a:r>
            <a:endParaRPr sz="3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chemeClr val="lt1"/>
                </a:solidFill>
              </a:rPr>
              <a:t>LinkedIn</a:t>
            </a:r>
            <a:endParaRPr b="0"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</a:rPr>
              <a:t>/in/ondrejsika</a:t>
            </a:r>
            <a:endParaRPr sz="3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200">
                <a:solidFill>
                  <a:schemeClr val="lt1"/>
                </a:solidFill>
              </a:rPr>
              <a:t>Slides</a:t>
            </a:r>
            <a:endParaRPr b="0"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>
                <a:solidFill>
                  <a:schemeClr val="lt1"/>
                </a:solidFill>
              </a:rPr>
              <a:t>sika.link/slides</a:t>
            </a:r>
            <a:endParaRPr sz="4200">
              <a:solidFill>
                <a:schemeClr val="lt1"/>
              </a:solidFill>
            </a:endParaRPr>
          </a:p>
        </p:txBody>
      </p:sp>
      <p:pic>
        <p:nvPicPr>
          <p:cNvPr id="374" name="Google Shape;37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975" y="1152850"/>
            <a:ext cx="3895025" cy="39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hlink"/>
                </a:solidFill>
              </a:rPr>
              <a:t>Píšu knihu</a:t>
            </a:r>
            <a:endParaRPr sz="3000">
              <a:solidFill>
                <a:schemeClr val="hlink"/>
              </a:solidFill>
            </a:endParaRPr>
          </a:p>
        </p:txBody>
      </p:sp>
      <p:sp>
        <p:nvSpPr>
          <p:cNvPr id="133" name="Google Shape;133;p28"/>
          <p:cNvSpPr txBox="1"/>
          <p:nvPr>
            <p:ph idx="1" type="body"/>
          </p:nvPr>
        </p:nvSpPr>
        <p:spPr>
          <a:xfrm>
            <a:off x="311700" y="777950"/>
            <a:ext cx="4423200" cy="3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Kultura </a:t>
            </a:r>
            <a:r>
              <a:rPr b="1" lang="en" sz="2000"/>
              <a:t>DevOps</a:t>
            </a:r>
            <a:endParaRPr b="1"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Moderní DevOps Stack</a:t>
            </a:r>
            <a:endParaRPr b="1"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Jak navrhnout DevOps architekturu</a:t>
            </a:r>
            <a:endParaRPr b="1"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Kontejnery, Kubernetes, Terraform, ... deep dive</a:t>
            </a:r>
            <a:endParaRPr b="1"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Automatizace and GitOps</a:t>
            </a:r>
            <a:endParaRPr b="1"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Spousta ukázek</a:t>
            </a:r>
            <a:endParaRPr b="1" sz="2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4500"/>
              <a:t>kniha.sika.io</a:t>
            </a:r>
            <a:endParaRPr b="1" sz="4500"/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310" y="0"/>
            <a:ext cx="424767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9"/>
          <p:cNvSpPr txBox="1"/>
          <p:nvPr>
            <p:ph idx="1" type="body"/>
          </p:nvPr>
        </p:nvSpPr>
        <p:spPr>
          <a:xfrm>
            <a:off x="311700" y="777950"/>
            <a:ext cx="85206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Kubernetes Stack</a:t>
            </a:r>
            <a:endParaRPr b="1" sz="5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0"/>
          <p:cNvSpPr txBox="1"/>
          <p:nvPr>
            <p:ph idx="1" type="body"/>
          </p:nvPr>
        </p:nvSpPr>
        <p:spPr>
          <a:xfrm>
            <a:off x="311700" y="777950"/>
            <a:ext cx="85206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Co po stacku požadujeme? </a:t>
            </a:r>
            <a:endParaRPr b="1" sz="5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 po stacku požadujeme? </a:t>
            </a:r>
            <a:endParaRPr sz="3000"/>
          </a:p>
        </p:txBody>
      </p:sp>
      <p:sp>
        <p:nvSpPr>
          <p:cNvPr id="152" name="Google Shape;152;p31"/>
          <p:cNvSpPr txBox="1"/>
          <p:nvPr>
            <p:ph idx="1" type="body"/>
          </p:nvPr>
        </p:nvSpPr>
        <p:spPr>
          <a:xfrm>
            <a:off x="311700" y="927127"/>
            <a:ext cx="79290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Plnohodnotně provozovat aplikace v Kubernetes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Ingress - přístup z internetu přes jeden vstupní bod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HTTPS - Idelně automatizovaná správa p</a:t>
            </a:r>
            <a:r>
              <a:rPr lang="en" sz="1800"/>
              <a:t>omocí</a:t>
            </a:r>
            <a:r>
              <a:rPr lang="en" sz="1800"/>
              <a:t> Let's Encrypt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Storage - Podpora PVC (není v Kubernetes by default)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Monitoring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Potřebujeme</a:t>
            </a:r>
            <a:r>
              <a:rPr lang="en" sz="1800"/>
              <a:t> vědět, v jakém stavu jsou naše aplikace ale i samotná </a:t>
            </a:r>
            <a:r>
              <a:rPr lang="en" sz="1800"/>
              <a:t>platforma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Log Management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Chceme sbírat logy a případně nad nimi řešit aleting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chemeClr val="hlink"/>
                </a:solidFill>
              </a:rPr>
              <a:t>GitOps - </a:t>
            </a:r>
            <a:r>
              <a:rPr lang="en" sz="1800">
                <a:solidFill>
                  <a:schemeClr val="hlink"/>
                </a:solidFill>
              </a:rPr>
              <a:t>Spr</a:t>
            </a:r>
            <a:r>
              <a:rPr lang="en">
                <a:solidFill>
                  <a:schemeClr val="hlink"/>
                </a:solidFill>
              </a:rPr>
              <a:t>áva </a:t>
            </a:r>
            <a:r>
              <a:rPr lang="en" sz="1800">
                <a:solidFill>
                  <a:schemeClr val="hlink"/>
                </a:solidFill>
              </a:rPr>
              <a:t> platformy z Git </a:t>
            </a:r>
            <a:r>
              <a:rPr lang="en">
                <a:solidFill>
                  <a:schemeClr val="hlink"/>
                </a:solidFill>
              </a:rPr>
              <a:t>repozitáře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chemeClr val="hlink"/>
                </a:solidFill>
              </a:rPr>
              <a:t>SSO - </a:t>
            </a:r>
            <a:r>
              <a:rPr lang="en" sz="1800">
                <a:solidFill>
                  <a:schemeClr val="hlink"/>
                </a:solidFill>
              </a:rPr>
              <a:t>Spr</a:t>
            </a:r>
            <a:r>
              <a:rPr lang="en">
                <a:solidFill>
                  <a:schemeClr val="hlink"/>
                </a:solidFill>
              </a:rPr>
              <a:t>áva</a:t>
            </a:r>
            <a:r>
              <a:rPr lang="en" sz="1800">
                <a:solidFill>
                  <a:schemeClr val="hlink"/>
                </a:solidFill>
              </a:rPr>
              <a:t> </a:t>
            </a:r>
            <a:r>
              <a:rPr lang="en">
                <a:solidFill>
                  <a:schemeClr val="hlink"/>
                </a:solidFill>
              </a:rPr>
              <a:t>uživatelů</a:t>
            </a:r>
            <a:r>
              <a:rPr lang="en" sz="1800">
                <a:solidFill>
                  <a:schemeClr val="hlink"/>
                </a:solidFill>
              </a:rPr>
              <a:t> na jednom m</a:t>
            </a:r>
            <a:r>
              <a:rPr lang="en">
                <a:solidFill>
                  <a:schemeClr val="hlink"/>
                </a:solidFill>
              </a:rPr>
              <a:t>ístě</a:t>
            </a:r>
            <a:endParaRPr b="1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Kde jej budeme provozovat</a:t>
            </a:r>
            <a:endParaRPr sz="3000"/>
          </a:p>
        </p:txBody>
      </p:sp>
      <p:sp>
        <p:nvSpPr>
          <p:cNvPr id="158" name="Google Shape;158;p32"/>
          <p:cNvSpPr txBox="1"/>
          <p:nvPr>
            <p:ph idx="1" type="body"/>
          </p:nvPr>
        </p:nvSpPr>
        <p:spPr>
          <a:xfrm>
            <a:off x="311700" y="927127"/>
            <a:ext cx="79290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Public </a:t>
            </a:r>
            <a:r>
              <a:rPr lang="en"/>
              <a:t>Cloud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Managed Kubernetes - AKS, EKS, DigitalOcean Kubernetes, …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RKE2 na VMs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 Premise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 přístupem na internet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Air-Gap environment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3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Můžeme si vybírat …</a:t>
            </a:r>
            <a:endParaRPr b="1" sz="5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ndrej Sika - prezentace tmava v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E1E1E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